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488" r:id="rId3"/>
    <p:sldId id="531" r:id="rId4"/>
    <p:sldId id="579" r:id="rId5"/>
    <p:sldId id="580" r:id="rId6"/>
    <p:sldId id="581" r:id="rId7"/>
    <p:sldId id="582" r:id="rId8"/>
    <p:sldId id="583" r:id="rId9"/>
    <p:sldId id="584" r:id="rId10"/>
    <p:sldId id="585" r:id="rId11"/>
    <p:sldId id="586" r:id="rId12"/>
    <p:sldId id="587" r:id="rId13"/>
    <p:sldId id="500" r:id="rId14"/>
    <p:sldId id="588" r:id="rId15"/>
    <p:sldId id="589" r:id="rId16"/>
    <p:sldId id="590" r:id="rId17"/>
    <p:sldId id="607" r:id="rId18"/>
    <p:sldId id="591" r:id="rId19"/>
    <p:sldId id="594" r:id="rId20"/>
    <p:sldId id="600" r:id="rId21"/>
    <p:sldId id="593" r:id="rId22"/>
    <p:sldId id="595" r:id="rId23"/>
    <p:sldId id="596" r:id="rId24"/>
    <p:sldId id="597" r:id="rId25"/>
    <p:sldId id="598" r:id="rId26"/>
    <p:sldId id="599" r:id="rId27"/>
    <p:sldId id="601" r:id="rId28"/>
    <p:sldId id="602" r:id="rId29"/>
    <p:sldId id="604" r:id="rId30"/>
    <p:sldId id="605" r:id="rId31"/>
    <p:sldId id="603" r:id="rId32"/>
    <p:sldId id="60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32" userDrawn="1">
          <p15:clr>
            <a:srgbClr val="A4A3A4"/>
          </p15:clr>
        </p15:guide>
        <p15:guide id="3" pos="5472" userDrawn="1">
          <p15:clr>
            <a:srgbClr val="A4A3A4"/>
          </p15:clr>
        </p15:guide>
        <p15:guide id="4" pos="2712" userDrawn="1">
          <p15:clr>
            <a:srgbClr val="A4A3A4"/>
          </p15:clr>
        </p15:guide>
        <p15:guide id="5" orient="horz" pos="4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1" autoAdjust="0"/>
    <p:restoredTop sz="94886" autoAdjust="0"/>
  </p:normalViewPr>
  <p:slideViewPr>
    <p:cSldViewPr snapToGrid="0">
      <p:cViewPr varScale="1">
        <p:scale>
          <a:sx n="85" d="100"/>
          <a:sy n="85" d="100"/>
        </p:scale>
        <p:origin x="1688" y="168"/>
      </p:cViewPr>
      <p:guideLst>
        <p:guide orient="horz" pos="2160"/>
        <p:guide pos="432"/>
        <p:guide pos="5472"/>
        <p:guide pos="2712"/>
        <p:guide orient="horz" pos="4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D0A75-0206-4785-A2A3-B96266D84715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10D6A-9DC2-4B0B-919D-EE6873107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3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0D01BE-E753-4D10-A58F-74827FB1DE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03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0D01BE-E753-4D10-A58F-74827FB1DE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2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9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99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83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95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19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1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4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03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9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98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48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10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2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2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7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7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1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6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4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73825"/>
            <a:ext cx="2133600" cy="365125"/>
          </a:xfrm>
        </p:spPr>
        <p:txBody>
          <a:bodyPr/>
          <a:lstStyle/>
          <a:p>
            <a:r>
              <a:rPr lang="en-US" dirty="0"/>
              <a:t>Revised </a:t>
            </a:r>
            <a:fld id="{B72AC1ED-D329-4A3B-86B5-22DE3A080502}" type="datetimeFigureOut">
              <a:rPr lang="en-US" smtClean="0"/>
              <a:pPr/>
              <a:t>5/9/18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4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AC1ED-D329-4A3B-86B5-22DE3A080502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05214-F901-4A66-9AA5-4FBBA36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1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B36DD-6743-4AD5-8AB4-3DD3FFE7A90B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112EB-71CD-41E9-A4F3-29848D12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7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0"/>
          <p:cNvSpPr>
            <a:spLocks noChangeShapeType="1"/>
          </p:cNvSpPr>
          <p:nvPr/>
        </p:nvSpPr>
        <p:spPr bwMode="auto">
          <a:xfrm>
            <a:off x="2024063" y="250825"/>
            <a:ext cx="0" cy="645160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2051" name="Text Box 1033"/>
          <p:cNvSpPr txBox="1">
            <a:spLocks noChangeArrowheads="1"/>
          </p:cNvSpPr>
          <p:nvPr/>
        </p:nvSpPr>
        <p:spPr bwMode="auto">
          <a:xfrm>
            <a:off x="8089410" y="5638800"/>
            <a:ext cx="1035540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 5/9/2018</a:t>
            </a:r>
          </a:p>
        </p:txBody>
      </p:sp>
      <p:pic>
        <p:nvPicPr>
          <p:cNvPr id="2052" name="Picture 7" descr="GMJA_logo_04.png"/>
          <p:cNvPicPr>
            <a:picLocks noChangeAspect="1"/>
          </p:cNvPicPr>
          <p:nvPr/>
        </p:nvPicPr>
        <p:blipFill>
          <a:blip r:embed="rId3" cstate="print"/>
          <a:srcRect b="317"/>
          <a:stretch>
            <a:fillRect/>
          </a:stretch>
        </p:blipFill>
        <p:spPr bwMode="auto">
          <a:xfrm>
            <a:off x="195263" y="628650"/>
            <a:ext cx="136366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5263" y="2276475"/>
            <a:ext cx="22733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George M. Janes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&amp; Associates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250 E. 87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Street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 York, NY 10128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Tel: 646.652.6498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george@georgejanes.com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8563" y="1145208"/>
            <a:ext cx="5737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CB11 Public Sites Project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083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Park Ave was rezoned in 2017 to allow for much larger buildings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9389" y="1674687"/>
            <a:ext cx="174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119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3982" y="5238107"/>
            <a:ext cx="174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118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98642" y="3419098"/>
            <a:ext cx="1296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Park Ave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4507" b="4407"/>
          <a:stretch/>
        </p:blipFill>
        <p:spPr>
          <a:xfrm>
            <a:off x="457200" y="1089059"/>
            <a:ext cx="8482265" cy="548640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4890499" y="3277456"/>
            <a:ext cx="1808252" cy="1119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794625" y="719727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NYPD lot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84342" y="1089059"/>
            <a:ext cx="390502" cy="218839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9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Park Ave was rezoned in 2017 to allow for much larger buildings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9389" y="1674687"/>
            <a:ext cx="174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119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3982" y="5238107"/>
            <a:ext cx="174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118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98642" y="3419098"/>
            <a:ext cx="1296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Park Ave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4907" b="4207"/>
          <a:stretch/>
        </p:blipFill>
        <p:spPr>
          <a:xfrm>
            <a:off x="457200" y="1109607"/>
            <a:ext cx="8488845" cy="54864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890499" y="1890446"/>
            <a:ext cx="1808252" cy="2506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4625" y="719727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NYPD lot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984342" y="1089059"/>
            <a:ext cx="390502" cy="218839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5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Most of the NYPD lot was rezoned to R10 with a commercial overlay</a:t>
            </a:r>
          </a:p>
        </p:txBody>
      </p:sp>
      <p:sp>
        <p:nvSpPr>
          <p:cNvPr id="4" name="Rectangle 3"/>
          <p:cNvSpPr/>
          <p:nvPr/>
        </p:nvSpPr>
        <p:spPr>
          <a:xfrm>
            <a:off x="380999" y="1066800"/>
            <a:ext cx="8602579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Allows towers on a base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Base height between 40 and 80 feet</a:t>
            </a:r>
            <a:endParaRPr lang="en-US" sz="2400" dirty="0">
              <a:solidFill>
                <a:srgbClr val="00B05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Tower height limited to 295 feet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Up to 12 FAR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Up to 2 of that 12 FAR may be Commercial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parking required for affordable housing or commercial uses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Mandatory Inclusionary Housing Options 1 and 3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Part of site in R7B midblock site</a:t>
            </a:r>
          </a:p>
        </p:txBody>
      </p:sp>
    </p:spTree>
    <p:extLst>
      <p:ext uri="{BB962C8B-B14F-4D97-AF65-F5344CB8AC3E}">
        <p14:creationId xmlns:p14="http://schemas.microsoft.com/office/powerpoint/2010/main" val="226019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Scenario 1: Based on rezoning assumptions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26986" r="56517"/>
          <a:stretch/>
        </p:blipFill>
        <p:spPr>
          <a:xfrm>
            <a:off x="0" y="708834"/>
            <a:ext cx="5661061" cy="6149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8175" y="1419740"/>
            <a:ext cx="38939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231,266 SF of Residential / 257 units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27,258 SF of commercial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11,011 SF of above grade parking (~40 spaces)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872" y="4692867"/>
            <a:ext cx="135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Base height 80 feet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62752"/>
            <a:ext cx="150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Building height 280 feet</a:t>
            </a:r>
          </a:p>
        </p:txBody>
      </p:sp>
    </p:spTree>
    <p:extLst>
      <p:ext uri="{BB962C8B-B14F-4D97-AF65-F5344CB8AC3E}">
        <p14:creationId xmlns:p14="http://schemas.microsoft.com/office/powerpoint/2010/main" val="236738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65571" r="61573"/>
          <a:stretch/>
        </p:blipFill>
        <p:spPr>
          <a:xfrm>
            <a:off x="777766" y="1562752"/>
            <a:ext cx="4883295" cy="323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Scenario 1: Ground floor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8175" y="1419740"/>
            <a:ext cx="389390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Retail to activate street frontage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Lobby along 118</a:t>
            </a:r>
            <a:r>
              <a:rPr lang="en-US" sz="2400" baseline="30000" dirty="0"/>
              <a:t>th</a:t>
            </a:r>
            <a:r>
              <a:rPr lang="en-US" sz="2400" dirty="0"/>
              <a:t> St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NYPD parking with a mezzanine level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About 130 NYPD spaces including cellar</a:t>
            </a:r>
          </a:p>
        </p:txBody>
      </p:sp>
      <p:sp>
        <p:nvSpPr>
          <p:cNvPr id="8" name="TextBox 7"/>
          <p:cNvSpPr txBox="1"/>
          <p:nvPr/>
        </p:nvSpPr>
        <p:spPr>
          <a:xfrm rot="1450354">
            <a:off x="1273672" y="3254484"/>
            <a:ext cx="273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12,500 SF of retail</a:t>
            </a:r>
          </a:p>
        </p:txBody>
      </p:sp>
      <p:sp>
        <p:nvSpPr>
          <p:cNvPr id="9" name="TextBox 8"/>
          <p:cNvSpPr txBox="1"/>
          <p:nvPr/>
        </p:nvSpPr>
        <p:spPr>
          <a:xfrm rot="1436980">
            <a:off x="2284746" y="2113122"/>
            <a:ext cx="150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Parking</a:t>
            </a:r>
          </a:p>
        </p:txBody>
      </p:sp>
      <p:sp>
        <p:nvSpPr>
          <p:cNvPr id="10" name="TextBox 9"/>
          <p:cNvSpPr txBox="1"/>
          <p:nvPr/>
        </p:nvSpPr>
        <p:spPr>
          <a:xfrm rot="1436980">
            <a:off x="3809992" y="3161521"/>
            <a:ext cx="150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Lobby</a:t>
            </a:r>
          </a:p>
        </p:txBody>
      </p:sp>
    </p:spTree>
    <p:extLst>
      <p:ext uri="{BB962C8B-B14F-4D97-AF65-F5344CB8AC3E}">
        <p14:creationId xmlns:p14="http://schemas.microsoft.com/office/powerpoint/2010/main" val="4196850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61682" r="61910"/>
          <a:stretch/>
        </p:blipFill>
        <p:spPr>
          <a:xfrm>
            <a:off x="415417" y="1315501"/>
            <a:ext cx="5125107" cy="3483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Scenario 1: Second floor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8175" y="1419740"/>
            <a:ext cx="3893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Non-residential use on second floor to raise residential above tracks</a:t>
            </a:r>
          </a:p>
        </p:txBody>
      </p:sp>
      <p:sp>
        <p:nvSpPr>
          <p:cNvPr id="8" name="TextBox 7"/>
          <p:cNvSpPr txBox="1"/>
          <p:nvPr/>
        </p:nvSpPr>
        <p:spPr>
          <a:xfrm rot="1450354">
            <a:off x="1602420" y="2996186"/>
            <a:ext cx="273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14,758 SF of commercial</a:t>
            </a:r>
          </a:p>
        </p:txBody>
      </p:sp>
      <p:sp>
        <p:nvSpPr>
          <p:cNvPr id="12" name="TextBox 11"/>
          <p:cNvSpPr txBox="1"/>
          <p:nvPr/>
        </p:nvSpPr>
        <p:spPr>
          <a:xfrm rot="1436980">
            <a:off x="2225526" y="2038442"/>
            <a:ext cx="150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Parking</a:t>
            </a:r>
          </a:p>
        </p:txBody>
      </p:sp>
    </p:spTree>
    <p:extLst>
      <p:ext uri="{BB962C8B-B14F-4D97-AF65-F5344CB8AC3E}">
        <p14:creationId xmlns:p14="http://schemas.microsoft.com/office/powerpoint/2010/main" val="1457939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Scenario 1: floors 1 through 27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26986" r="56517"/>
          <a:stretch/>
        </p:blipFill>
        <p:spPr>
          <a:xfrm>
            <a:off x="0" y="708834"/>
            <a:ext cx="5661061" cy="6149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8175" y="1419740"/>
            <a:ext cx="38939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231,266 SF of Residential / 257 units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27,258 SF of commercial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11,011 SF of above grade parking (~40 spaces)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872" y="4692867"/>
            <a:ext cx="135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Base height 80 feet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62752"/>
            <a:ext cx="150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Building height 280 feet</a:t>
            </a:r>
          </a:p>
        </p:txBody>
      </p:sp>
    </p:spTree>
    <p:extLst>
      <p:ext uri="{BB962C8B-B14F-4D97-AF65-F5344CB8AC3E}">
        <p14:creationId xmlns:p14="http://schemas.microsoft.com/office/powerpoint/2010/main" val="134713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966" r="20337" b="9147"/>
          <a:stretch/>
        </p:blipFill>
        <p:spPr>
          <a:xfrm>
            <a:off x="1" y="801383"/>
            <a:ext cx="6441896" cy="6007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Scenario 1: Back of building and dimensions </a:t>
            </a:r>
          </a:p>
        </p:txBody>
      </p:sp>
    </p:spTree>
    <p:extLst>
      <p:ext uri="{BB962C8B-B14F-4D97-AF65-F5344CB8AC3E}">
        <p14:creationId xmlns:p14="http://schemas.microsoft.com/office/powerpoint/2010/main" val="2973363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Scenario 2: More reasonable massing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8175" y="1419740"/>
            <a:ext cx="38939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Max of building height (+14.25 feet)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Lowers base height (-10 feet)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Otherwise, program the same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1" t="7191"/>
          <a:stretch/>
        </p:blipFill>
        <p:spPr>
          <a:xfrm>
            <a:off x="0" y="1099335"/>
            <a:ext cx="4843808" cy="57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89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Scenario 3: More reasonable massing with expanded parking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2482" y="1073888"/>
            <a:ext cx="38939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Commercial office replaced with expanded NYPD parking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loss of units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Group parking facilities limited to 150 spaces, or 225 with DOB certification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Produces ~225 spaces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Slightly shorter base and building height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t="6491" r="1"/>
          <a:stretch/>
        </p:blipFill>
        <p:spPr>
          <a:xfrm>
            <a:off x="-1" y="1073888"/>
            <a:ext cx="4846085" cy="57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8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2015, the East Harlem Neighborhood Plan identified several potential public sites for development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19289" r="16405" b="11936"/>
          <a:stretch/>
        </p:blipFill>
        <p:spPr>
          <a:xfrm rot="16200000">
            <a:off x="-1512337" y="2466443"/>
            <a:ext cx="5903895" cy="2879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4440" y="1348340"/>
            <a:ext cx="5876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The plan recommended that these sites be: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100% affordable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Rezoned either R10 or R8A to maximize the number of units </a:t>
            </a:r>
          </a:p>
        </p:txBody>
      </p:sp>
    </p:spTree>
    <p:extLst>
      <p:ext uri="{BB962C8B-B14F-4D97-AF65-F5344CB8AC3E}">
        <p14:creationId xmlns:p14="http://schemas.microsoft.com/office/powerpoint/2010/main" val="15142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Affordability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13" y="854662"/>
            <a:ext cx="898988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EHNP called for 100% affordable units on these sites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Since they are publicly owned, the City can dictate the terms and levels of affordability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MIH is triggered requiring 20 or 25% of units to be permanently affordable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affordability can follow an HPD term sheet or be modeled after other buildings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following shows the NYPD site modeled under different programs</a:t>
            </a:r>
          </a:p>
        </p:txBody>
      </p:sp>
    </p:spTree>
    <p:extLst>
      <p:ext uri="{BB962C8B-B14F-4D97-AF65-F5344CB8AC3E}">
        <p14:creationId xmlns:p14="http://schemas.microsoft.com/office/powerpoint/2010/main" val="419313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Lexington Gardens model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213351"/>
              </p:ext>
            </p:extLst>
          </p:nvPr>
        </p:nvGraphicFramePr>
        <p:xfrm>
          <a:off x="2139308" y="2126752"/>
          <a:ext cx="4785474" cy="15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3" imgW="2400423" imgH="771525" progId="Excel.Sheet.12">
                  <p:embed/>
                </p:oleObj>
              </mc:Choice>
              <mc:Fallback>
                <p:oleObj name="Worksheet" r:id="rId3" imgW="2400423" imgH="771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9308" y="2126752"/>
                        <a:ext cx="4785474" cy="1538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4842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Sendero</a:t>
            </a:r>
            <a:r>
              <a:rPr lang="en-US" sz="2800" b="1" dirty="0"/>
              <a:t> Verde model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626166"/>
              </p:ext>
            </p:extLst>
          </p:nvPr>
        </p:nvGraphicFramePr>
        <p:xfrm>
          <a:off x="1895155" y="1212351"/>
          <a:ext cx="4729749" cy="3397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3" imgW="2400423" imgH="1723807" progId="Excel.Sheet.12">
                  <p:embed/>
                </p:oleObj>
              </mc:Choice>
              <mc:Fallback>
                <p:oleObj name="Worksheet" r:id="rId3" imgW="2400423" imgH="172380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5155" y="1212351"/>
                        <a:ext cx="4729749" cy="3397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5544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Acacia Gardens model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790794"/>
              </p:ext>
            </p:extLst>
          </p:nvPr>
        </p:nvGraphicFramePr>
        <p:xfrm>
          <a:off x="1965822" y="1828800"/>
          <a:ext cx="4885115" cy="1957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Worksheet" r:id="rId3" imgW="2400423" imgH="962079" progId="Excel.Sheet.12">
                  <p:embed/>
                </p:oleObj>
              </mc:Choice>
              <mc:Fallback>
                <p:oleObj name="Worksheet" r:id="rId3" imgW="2400423" imgH="96207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5822" y="1828800"/>
                        <a:ext cx="4885115" cy="1957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4291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Mixed Income Model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905327"/>
              </p:ext>
            </p:extLst>
          </p:nvPr>
        </p:nvGraphicFramePr>
        <p:xfrm>
          <a:off x="1995523" y="1931542"/>
          <a:ext cx="4768019" cy="1910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Worksheet" r:id="rId3" imgW="2400423" imgH="962079" progId="Excel.Sheet.12">
                  <p:embed/>
                </p:oleObj>
              </mc:Choice>
              <mc:Fallback>
                <p:oleObj name="Worksheet" r:id="rId3" imgW="2400423" imgH="96207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95523" y="1931542"/>
                        <a:ext cx="4768019" cy="1910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4578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8856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Breadth and depth of affordability is limited to how much the City is willing to subsidize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13" y="1193709"/>
            <a:ext cx="8989887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Acceptable outcomes should be discussed internally and then discussed with HPD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CB should consider that different sites may have different affordability profiles and requirements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Tower construction is expensive and may not allow deeper levels of affordability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Sanitation site and the Multi-Service Center are likely to be mid-rise construction, like Acacia Gardens  </a:t>
            </a:r>
          </a:p>
          <a:p>
            <a:pPr marL="800100" lvl="1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Urban Assembly site will likely be a mix of tower and mid-rise, like Sendero Verde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7823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885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Questions &amp; Feedback on NYPD?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096" y="1160217"/>
            <a:ext cx="392472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Massing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Program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Affordability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4611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885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Questions for the Multi-Service Center for June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13" y="523220"/>
            <a:ext cx="3965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Multi-Service Center is much more complex: It will need rezoning.  Do we want another building like Acacia Gardens?</a:t>
            </a:r>
          </a:p>
        </p:txBody>
      </p:sp>
      <p:pic>
        <p:nvPicPr>
          <p:cNvPr id="5124" name="Picture 4" descr="https://4.bp.blogspot.com/-PxDknQnt5KQ/Wt5MiEQ8qnI/AAAAAAABBXk/cCFco-54LtIt8XkiyVZSPVSC1zTRT66AACKgBGAs/s1600/3511dbc4-df04-4ce6-8edb-fad5b1cf2aa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26" y="1579528"/>
            <a:ext cx="4925474" cy="52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743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885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Questions for the Multi-Service Center (MSC) for June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13" y="523220"/>
            <a:ext cx="5395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Or do we prefer something taller and less bulky, like the neighboring towers?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8680" r="19505"/>
          <a:stretch/>
        </p:blipFill>
        <p:spPr>
          <a:xfrm>
            <a:off x="4381877" y="1457607"/>
            <a:ext cx="4762123" cy="46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33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885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Questions for the MSC for June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13" y="523220"/>
            <a:ext cx="47363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Do we keep the existing MSC? The facility is old: Do we require a new one? Gut rehab?  Is there another location?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If it is kept, the resulting building will likely be smaller and have less housing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7790" r="12697" b="612"/>
          <a:stretch/>
        </p:blipFill>
        <p:spPr>
          <a:xfrm>
            <a:off x="1" y="3214071"/>
            <a:ext cx="6102849" cy="3643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t="10299" r="18764" b="15193"/>
          <a:stretch/>
        </p:blipFill>
        <p:spPr>
          <a:xfrm>
            <a:off x="4890499" y="-1"/>
            <a:ext cx="4253501" cy="31479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390526" y="1551398"/>
            <a:ext cx="339047" cy="636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727925" y="1774381"/>
            <a:ext cx="671198" cy="12036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53731" y="1150036"/>
            <a:ext cx="1045392" cy="6243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719891" y="1534950"/>
            <a:ext cx="365720" cy="2144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060323" y="1150035"/>
            <a:ext cx="329364" cy="6119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65220" y="2204845"/>
            <a:ext cx="1402043" cy="7731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728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 a part of the 2017 East Harlem Rezoning POA, the City agreed to redevelop four of these sites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19289" r="16405" b="11936"/>
          <a:stretch/>
        </p:blipFill>
        <p:spPr>
          <a:xfrm rot="16200000">
            <a:off x="-1512338" y="2466444"/>
            <a:ext cx="5903895" cy="2879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5263" y="1419740"/>
            <a:ext cx="587681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1) Urban Assembly school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3) Sanitation Parking Lot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5) NYPD parking lot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6) Multi-Service Center</a:t>
            </a:r>
          </a:p>
        </p:txBody>
      </p:sp>
      <p:sp>
        <p:nvSpPr>
          <p:cNvPr id="3" name="Oval 2"/>
          <p:cNvSpPr/>
          <p:nvPr/>
        </p:nvSpPr>
        <p:spPr>
          <a:xfrm>
            <a:off x="503433" y="1419740"/>
            <a:ext cx="267129" cy="245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43510" y="1908212"/>
            <a:ext cx="267129" cy="245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8643" y="2496441"/>
            <a:ext cx="205483" cy="215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84278" y="2241406"/>
            <a:ext cx="267129" cy="245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8856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Other thoughts &amp; direction?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7790" r="12697" b="612"/>
          <a:stretch/>
        </p:blipFill>
        <p:spPr>
          <a:xfrm>
            <a:off x="1" y="3214071"/>
            <a:ext cx="6102849" cy="3643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t="10299" r="18764" b="15193"/>
          <a:stretch/>
        </p:blipFill>
        <p:spPr>
          <a:xfrm>
            <a:off x="4890499" y="-1"/>
            <a:ext cx="4253501" cy="31479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390526" y="1551398"/>
            <a:ext cx="339047" cy="636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727925" y="1774381"/>
            <a:ext cx="671198" cy="12036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53731" y="1150036"/>
            <a:ext cx="1045392" cy="6243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719891" y="1534950"/>
            <a:ext cx="365720" cy="2144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060323" y="1150035"/>
            <a:ext cx="329364" cy="6119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65220" y="2204845"/>
            <a:ext cx="1402043" cy="7731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869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0"/>
          <p:cNvSpPr>
            <a:spLocks noChangeShapeType="1"/>
          </p:cNvSpPr>
          <p:nvPr/>
        </p:nvSpPr>
        <p:spPr bwMode="auto">
          <a:xfrm>
            <a:off x="2024063" y="250825"/>
            <a:ext cx="0" cy="645160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2051" name="Text Box 1033"/>
          <p:cNvSpPr txBox="1">
            <a:spLocks noChangeArrowheads="1"/>
          </p:cNvSpPr>
          <p:nvPr/>
        </p:nvSpPr>
        <p:spPr bwMode="auto">
          <a:xfrm>
            <a:off x="8089410" y="5638800"/>
            <a:ext cx="1035540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 5/9/2018</a:t>
            </a:r>
          </a:p>
        </p:txBody>
      </p:sp>
      <p:pic>
        <p:nvPicPr>
          <p:cNvPr id="2052" name="Picture 7" descr="GMJA_logo_04.png"/>
          <p:cNvPicPr>
            <a:picLocks noChangeAspect="1"/>
          </p:cNvPicPr>
          <p:nvPr/>
        </p:nvPicPr>
        <p:blipFill>
          <a:blip r:embed="rId3" cstate="print"/>
          <a:srcRect b="317"/>
          <a:stretch>
            <a:fillRect/>
          </a:stretch>
        </p:blipFill>
        <p:spPr bwMode="auto">
          <a:xfrm>
            <a:off x="195263" y="628650"/>
            <a:ext cx="136366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5263" y="2276475"/>
            <a:ext cx="22733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George M. Janes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&amp; Associates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250 E. 87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Street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 York, NY 10128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Tel: 646.652.6498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george@georgejanes.com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8563" y="1145208"/>
            <a:ext cx="5737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CB11 Public Sites Project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5794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HPD has stated their intention to RFP two of these sites in early to mid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19289" r="16405" b="11936"/>
          <a:stretch/>
        </p:blipFill>
        <p:spPr>
          <a:xfrm rot="16200000">
            <a:off x="-1512338" y="2466444"/>
            <a:ext cx="5903895" cy="2879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5263" y="1419740"/>
            <a:ext cx="587681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1) Urban Assembly school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3) Sanitation Parking Lot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5) NYPD parking lot @ Park Ave. between 118</a:t>
            </a:r>
            <a:r>
              <a:rPr lang="en-US" sz="2400" b="1" baseline="30000" dirty="0"/>
              <a:t>th</a:t>
            </a:r>
            <a:r>
              <a:rPr lang="en-US" sz="2400" b="1" dirty="0"/>
              <a:t>  and 119</a:t>
            </a:r>
            <a:r>
              <a:rPr lang="en-US" sz="2400" b="1" baseline="30000" dirty="0"/>
              <a:t>th</a:t>
            </a:r>
            <a:r>
              <a:rPr lang="en-US" sz="2400" b="1" dirty="0"/>
              <a:t> Streets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6) The Multi-Service Center @ 120</a:t>
            </a:r>
            <a:r>
              <a:rPr lang="en-US" sz="2400" b="1" baseline="30000" dirty="0"/>
              <a:t>th</a:t>
            </a:r>
            <a:r>
              <a:rPr lang="en-US" sz="2400" b="1" dirty="0"/>
              <a:t> near First Ave.</a:t>
            </a:r>
          </a:p>
        </p:txBody>
      </p:sp>
      <p:sp>
        <p:nvSpPr>
          <p:cNvPr id="3" name="Oval 2"/>
          <p:cNvSpPr/>
          <p:nvPr/>
        </p:nvSpPr>
        <p:spPr>
          <a:xfrm>
            <a:off x="503433" y="1419740"/>
            <a:ext cx="267129" cy="245191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43510" y="1908212"/>
            <a:ext cx="267129" cy="245191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8643" y="2496441"/>
            <a:ext cx="205483" cy="215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84278" y="2241406"/>
            <a:ext cx="267129" cy="245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CB11 Public Lands Project will proactively define what the CB wants on these projects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417" y="1296449"/>
            <a:ext cx="8661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There are three broad areas of project definition the CB should consider:</a:t>
            </a:r>
          </a:p>
        </p:txBody>
      </p:sp>
    </p:spTree>
    <p:extLst>
      <p:ext uri="{BB962C8B-B14F-4D97-AF65-F5344CB8AC3E}">
        <p14:creationId xmlns:p14="http://schemas.microsoft.com/office/powerpoint/2010/main" val="25361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CB11 Public Lands Project will proactively define what the CB wants on these projects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417" y="1296449"/>
            <a:ext cx="866111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There are three broad areas of project definition the CB should consider: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Building Massing</a:t>
            </a:r>
          </a:p>
          <a:p>
            <a:pPr marL="914400" lvl="1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How big are the buildings, what are their forms and shapes, how do they interact with the street, location on the lot, open space </a:t>
            </a:r>
          </a:p>
        </p:txBody>
      </p:sp>
    </p:spTree>
    <p:extLst>
      <p:ext uri="{BB962C8B-B14F-4D97-AF65-F5344CB8AC3E}">
        <p14:creationId xmlns:p14="http://schemas.microsoft.com/office/powerpoint/2010/main" val="34278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CB11 Public Lands Project will proactively define what the CB wants on these projects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417" y="1296449"/>
            <a:ext cx="866111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There are three broad areas of project definition the CB should consider: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Building Massing</a:t>
            </a:r>
          </a:p>
          <a:p>
            <a:pPr marL="914400" lvl="1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big are the buildings, what are their forms and shapes, how do they interact with the street, location on the lot, open space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Building Program</a:t>
            </a:r>
          </a:p>
          <a:p>
            <a:pPr marL="914400" lvl="1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What happens in the building?  What kind of uses (e.g. commercial, community facility, residential)? What is the unit mix (e.g. number of BRs)?</a:t>
            </a:r>
          </a:p>
        </p:txBody>
      </p:sp>
    </p:spTree>
    <p:extLst>
      <p:ext uri="{BB962C8B-B14F-4D97-AF65-F5344CB8AC3E}">
        <p14:creationId xmlns:p14="http://schemas.microsoft.com/office/powerpoint/2010/main" val="19568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CB11 Public Lands Project will proactively define what the CB wants on these projects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417" y="1296449"/>
            <a:ext cx="866111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There are three broad areas of project definition the CB should consider: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Building Massing</a:t>
            </a:r>
          </a:p>
          <a:p>
            <a:pPr marL="914400" lvl="1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How big are the buildings, what are their forms and shapes, how do they interact with the street, location on the lot, open space 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Building Program</a:t>
            </a:r>
          </a:p>
          <a:p>
            <a:pPr marL="914400" lvl="1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What happens in the building?  What kind of uses (e.g. commercial, community facility, residential)? What is the unit mix (e.g. number of BRs)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Affordability</a:t>
            </a:r>
          </a:p>
          <a:p>
            <a:pPr marL="914400" lvl="1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Amount of affordability, depth of affordability, term of affordability</a:t>
            </a:r>
          </a:p>
        </p:txBody>
      </p:sp>
    </p:spTree>
    <p:extLst>
      <p:ext uri="{BB962C8B-B14F-4D97-AF65-F5344CB8AC3E}">
        <p14:creationId xmlns:p14="http://schemas.microsoft.com/office/powerpoint/2010/main" val="25584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Today’s focus will be the NYPD parking lot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2" t="9500" r="16179" b="15993"/>
          <a:stretch/>
        </p:blipFill>
        <p:spPr>
          <a:xfrm>
            <a:off x="534254" y="605413"/>
            <a:ext cx="5876819" cy="6089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9389" y="1674687"/>
            <a:ext cx="174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119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3982" y="5238107"/>
            <a:ext cx="174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118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Street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98642" y="3419098"/>
            <a:ext cx="1296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Park Ave</a:t>
            </a:r>
          </a:p>
        </p:txBody>
      </p:sp>
    </p:spTree>
    <p:extLst>
      <p:ext uri="{BB962C8B-B14F-4D97-AF65-F5344CB8AC3E}">
        <p14:creationId xmlns:p14="http://schemas.microsoft.com/office/powerpoint/2010/main" val="7801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11412</TotalTime>
  <Words>1082</Words>
  <Application>Microsoft Macintosh PowerPoint</Application>
  <PresentationFormat>On-screen Show (4:3)</PresentationFormat>
  <Paragraphs>140</Paragraphs>
  <Slides>31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Office Theme</vt:lpstr>
      <vt:lpstr>Custom Design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geojanes</dc:creator>
  <cp:lastModifiedBy>Marie Winfield</cp:lastModifiedBy>
  <cp:revision>508</cp:revision>
  <cp:lastPrinted>2014-06-11T21:07:12Z</cp:lastPrinted>
  <dcterms:created xsi:type="dcterms:W3CDTF">2012-12-04T18:39:32Z</dcterms:created>
  <dcterms:modified xsi:type="dcterms:W3CDTF">2018-05-09T20:41:08Z</dcterms:modified>
</cp:coreProperties>
</file>